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754" r:id="rId2"/>
    <p:sldId id="996" r:id="rId3"/>
    <p:sldId id="937" r:id="rId4"/>
    <p:sldId id="939" r:id="rId5"/>
    <p:sldId id="938" r:id="rId6"/>
    <p:sldId id="936" r:id="rId7"/>
    <p:sldId id="940" r:id="rId8"/>
    <p:sldId id="941" r:id="rId9"/>
    <p:sldId id="942" r:id="rId10"/>
    <p:sldId id="946" r:id="rId11"/>
    <p:sldId id="943" r:id="rId12"/>
    <p:sldId id="944" r:id="rId13"/>
    <p:sldId id="998" r:id="rId14"/>
    <p:sldId id="993" r:id="rId15"/>
    <p:sldId id="997" r:id="rId16"/>
    <p:sldId id="991" r:id="rId17"/>
    <p:sldId id="992" r:id="rId18"/>
    <p:sldId id="900" r:id="rId19"/>
    <p:sldId id="994" r:id="rId20"/>
    <p:sldId id="1003" r:id="rId21"/>
    <p:sldId id="999" r:id="rId22"/>
    <p:sldId id="945" r:id="rId23"/>
    <p:sldId id="953" r:id="rId24"/>
    <p:sldId id="952" r:id="rId25"/>
    <p:sldId id="995" r:id="rId26"/>
    <p:sldId id="951" r:id="rId27"/>
    <p:sldId id="962" r:id="rId28"/>
    <p:sldId id="950" r:id="rId29"/>
    <p:sldId id="1000" r:id="rId30"/>
    <p:sldId id="955" r:id="rId31"/>
    <p:sldId id="1002" r:id="rId32"/>
    <p:sldId id="956" r:id="rId33"/>
    <p:sldId id="1004" r:id="rId34"/>
    <p:sldId id="957" r:id="rId35"/>
    <p:sldId id="958" r:id="rId36"/>
    <p:sldId id="961" r:id="rId37"/>
    <p:sldId id="959" r:id="rId38"/>
    <p:sldId id="963" r:id="rId39"/>
    <p:sldId id="1001" r:id="rId40"/>
    <p:sldId id="960" r:id="rId41"/>
    <p:sldId id="954" r:id="rId42"/>
    <p:sldId id="964" r:id="rId43"/>
    <p:sldId id="971" r:id="rId44"/>
    <p:sldId id="972" r:id="rId45"/>
    <p:sldId id="973" r:id="rId46"/>
    <p:sldId id="978" r:id="rId47"/>
    <p:sldId id="979" r:id="rId48"/>
    <p:sldId id="980" r:id="rId49"/>
    <p:sldId id="981" r:id="rId50"/>
    <p:sldId id="974" r:id="rId51"/>
    <p:sldId id="983" r:id="rId52"/>
    <p:sldId id="984" r:id="rId53"/>
    <p:sldId id="982" r:id="rId54"/>
    <p:sldId id="975" r:id="rId55"/>
    <p:sldId id="788" r:id="rId56"/>
    <p:sldId id="989" r:id="rId57"/>
    <p:sldId id="985" r:id="rId58"/>
    <p:sldId id="990" r:id="rId59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9"/>
    <p:restoredTop sz="92125"/>
  </p:normalViewPr>
  <p:slideViewPr>
    <p:cSldViewPr snapToGrid="0" snapToObjects="1">
      <p:cViewPr>
        <p:scale>
          <a:sx n="143" d="100"/>
          <a:sy n="143" d="100"/>
        </p:scale>
        <p:origin x="536" y="14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36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Shape 28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71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700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021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530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685800" y="1597679"/>
            <a:ext cx="7772041" cy="1102322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 useBgFill="1"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1" cy="298296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03480"/>
            <a:ext cx="4015800" cy="142272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PlaceHolder 3"/>
          <p:cNvSpPr/>
          <p:nvPr/>
        </p:nvSpPr>
        <p:spPr>
          <a:xfrm>
            <a:off x="457199" y="2761919"/>
            <a:ext cx="4015801" cy="142272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343080" indent="-342719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•"/>
              <a:defRPr sz="3200" spc="-100"/>
            </a:pPr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body" sz="half" idx="13"/>
          </p:nvPr>
        </p:nvSpPr>
        <p:spPr>
          <a:xfrm>
            <a:off x="4674239" y="1203480"/>
            <a:ext cx="4015800" cy="298296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pc="-100"/>
            </a:pPr>
            <a:endParaRPr dirty="0"/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85EDBF-561C-C843-BD2F-DE6B023B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hyperlink" Target="https://www.google.com/url?sa=i&amp;url=https%3A%2F%2Fcsh.ac.at%2F&amp;psig=AOvVaw1GQTHCNDv_ac0ApWZG-cLq&amp;ust=1711379376030000&amp;source=images&amp;cd=vfe&amp;opi=89978449&amp;ved=0CBIQjRxqFwoTCMDyupaXjYUDFQAAAAAdAAAAABAE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/>
          <p:nvPr/>
        </p:nvSpPr>
        <p:spPr>
          <a:xfrm>
            <a:off x="-1" y="-1"/>
            <a:ext cx="9143642" cy="856802"/>
          </a:xfrm>
          <a:prstGeom prst="rect">
            <a:avLst/>
          </a:prstGeom>
          <a:solidFill>
            <a:srgbClr val="EEECE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78199" y="0"/>
            <a:ext cx="8508242" cy="85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2850"/>
            <a:ext cx="2133600" cy="28882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 spc="-1">
                <a:solidFill>
                  <a:srgbClr val="8B8B8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FAFE4-466C-DF4C-AB5D-DD36F2FB90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731" y="4133530"/>
            <a:ext cx="619363" cy="583631"/>
          </a:xfrm>
          <a:prstGeom prst="rect">
            <a:avLst/>
          </a:prstGeom>
        </p:spPr>
      </p:pic>
      <p:pic>
        <p:nvPicPr>
          <p:cNvPr id="9" name="Picture 5" descr="Complexity Science Hub">
            <a:hlinkClick r:id="rId5"/>
            <a:extLst>
              <a:ext uri="{FF2B5EF4-FFF2-40B4-BE49-F238E27FC236}">
                <a16:creationId xmlns:a16="http://schemas.microsoft.com/office/drawing/2014/main" id="{3FBF2AA2-FE4C-CB47-8B19-EC81463129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7986712" y="4722373"/>
            <a:ext cx="1134073" cy="3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6" r:id="rId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1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1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1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1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1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1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1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1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1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343080" marR="0" indent="-34271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-1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783822" marR="0" indent="-326262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3200" b="0" i="0" u="none" strike="noStrike" cap="none" spc="-1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079" marR="0" indent="-30431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-1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37143" marR="0" indent="-365183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3200" b="0" i="0" u="none" strike="noStrike" cap="none" spc="-1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94343" marR="0" indent="-365183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200" b="0" i="0" u="none" strike="noStrike" cap="none" spc="-1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692400" marR="0" indent="-4064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-1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149600" marR="0" indent="-4064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-1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606800" marR="0" indent="-4064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-1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064000" marR="0" indent="-4064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-1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-1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-1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-1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-1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-1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-1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-1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-1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-1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csh.ac.at%2F&amp;psig=AOvVaw1GQTHCNDv_ac0ApWZG-cLq&amp;ust=1711379376030000&amp;source=images&amp;cd=vfe&amp;opi=89978449&amp;ved=0CBIQjRxqFwoTCMDyupaXjYUDFQAAAAAdAAAAABA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BA - Institute of Molecular Biotechnology">
            <a:extLst>
              <a:ext uri="{FF2B5EF4-FFF2-40B4-BE49-F238E27FC236}">
                <a16:creationId xmlns:a16="http://schemas.microsoft.com/office/drawing/2014/main" id="{73573057-892A-9C43-80FD-78FA98F3EB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92400" y="1428750"/>
            <a:ext cx="37592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BA - Institute of Molecular Biotechnology">
            <a:extLst>
              <a:ext uri="{FF2B5EF4-FFF2-40B4-BE49-F238E27FC236}">
                <a16:creationId xmlns:a16="http://schemas.microsoft.com/office/drawing/2014/main" id="{990EF853-017F-784D-8C57-1A2F2BE75E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44800" y="1581150"/>
            <a:ext cx="37592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BA - Institute of Molecular Biotechnology">
            <a:extLst>
              <a:ext uri="{FF2B5EF4-FFF2-40B4-BE49-F238E27FC236}">
                <a16:creationId xmlns:a16="http://schemas.microsoft.com/office/drawing/2014/main" id="{36494DD3-9686-194B-A885-9F8CEE4CF4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97200" y="1733550"/>
            <a:ext cx="37592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F1EFB2-D49C-0D40-A325-714235C80743}"/>
              </a:ext>
            </a:extLst>
          </p:cNvPr>
          <p:cNvSpPr txBox="1"/>
          <p:nvPr/>
        </p:nvSpPr>
        <p:spPr>
          <a:xfrm>
            <a:off x="8510954" y="487093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5087AA-54A4-7343-B9B4-7969E8D2FD59}"/>
              </a:ext>
            </a:extLst>
          </p:cNvPr>
          <p:cNvSpPr/>
          <p:nvPr/>
        </p:nvSpPr>
        <p:spPr>
          <a:xfrm>
            <a:off x="7629525" y="4019551"/>
            <a:ext cx="1514475" cy="112395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2EE57-7D9E-954E-A97E-88D899A394C9}"/>
              </a:ext>
            </a:extLst>
          </p:cNvPr>
          <p:cNvSpPr txBox="1"/>
          <p:nvPr/>
        </p:nvSpPr>
        <p:spPr>
          <a:xfrm>
            <a:off x="18586" y="237379"/>
            <a:ext cx="9322419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3600" dirty="0"/>
              <a:t>How </a:t>
            </a:r>
            <a:r>
              <a:rPr lang="en-US" sz="3600" dirty="0" err="1"/>
              <a:t>diadic</a:t>
            </a:r>
            <a:r>
              <a:rPr lang="en-US" sz="3600" dirty="0"/>
              <a:t> homophilic relations leads to structural balance</a:t>
            </a:r>
            <a:endParaRPr lang="de-AT" sz="36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F28AC0-1714-2E49-AA31-138E30F97A19}"/>
              </a:ext>
            </a:extLst>
          </p:cNvPr>
          <p:cNvSpPr txBox="1"/>
          <p:nvPr/>
        </p:nvSpPr>
        <p:spPr>
          <a:xfrm>
            <a:off x="3326788" y="4732438"/>
            <a:ext cx="1905328" cy="615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sz="1600" dirty="0"/>
              <a:t>Zürich Mai 15, 2024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AutoShape 3" descr="https://csh.ac.at/wp-content/uploads/2023/04/Complexity-Science-Hub_schwarz_RGB.svg">
            <a:extLst>
              <a:ext uri="{FF2B5EF4-FFF2-40B4-BE49-F238E27FC236}">
                <a16:creationId xmlns:a16="http://schemas.microsoft.com/office/drawing/2014/main" id="{03C0322D-C226-C24C-94AA-27D4D14D5F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8100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Complexity Science Hub">
            <a:hlinkClick r:id="rId3"/>
            <a:extLst>
              <a:ext uri="{FF2B5EF4-FFF2-40B4-BE49-F238E27FC236}">
                <a16:creationId xmlns:a16="http://schemas.microsoft.com/office/drawing/2014/main" id="{73827AA7-7780-314A-B40F-D8EB0A70E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7090984" y="4427304"/>
            <a:ext cx="1999350" cy="59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FBFFC1-5D6B-B447-8275-E2D77D384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909" y="3271027"/>
            <a:ext cx="1227069" cy="1156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CEEDCC-91BF-5D4B-805F-AE46FC4C9678}"/>
              </a:ext>
            </a:extLst>
          </p:cNvPr>
          <p:cNvSpPr txBox="1"/>
          <p:nvPr/>
        </p:nvSpPr>
        <p:spPr>
          <a:xfrm>
            <a:off x="97031" y="4722646"/>
            <a:ext cx="16312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Stefan </a:t>
            </a:r>
            <a:r>
              <a:rPr lang="en-US" dirty="0" err="1"/>
              <a:t>T</a:t>
            </a:r>
            <a:r>
              <a:rPr kumimoji="0" lang="en-US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hurner</a:t>
            </a:r>
            <a:endParaRPr kumimoji="0" lang="en-US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7029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r>
              <a:rPr lang="en-US" sz="3200" dirty="0"/>
              <a:t>representation of individuals and their interactions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324816" y="2339555"/>
            <a:ext cx="912191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>
                <a:latin typeface="+mj-ea"/>
                <a:sym typeface="Wingdings" pitchFamily="2" charset="2"/>
              </a:rPr>
              <a:t> see recent work of Mirta </a:t>
            </a:r>
            <a:r>
              <a:rPr lang="en-US" sz="2800" dirty="0" err="1">
                <a:latin typeface="+mj-ea"/>
                <a:sym typeface="Wingdings" pitchFamily="2" charset="2"/>
              </a:rPr>
              <a:t>Galesic</a:t>
            </a:r>
            <a:r>
              <a:rPr lang="en-US" sz="2800" dirty="0">
                <a:latin typeface="+mj-ea"/>
                <a:sym typeface="Wingdings" pitchFamily="2" charset="2"/>
              </a:rPr>
              <a:t> and Henrik Olsson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790085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50" y="44605"/>
            <a:ext cx="8508242" cy="856801"/>
          </a:xfrm>
        </p:spPr>
        <p:txBody>
          <a:bodyPr/>
          <a:lstStyle/>
          <a:p>
            <a:r>
              <a:rPr lang="en-US" dirty="0"/>
              <a:t>networks or hypergraphs?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189350" y="1370824"/>
            <a:ext cx="9121918" cy="35394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>
                <a:latin typeface="+mj-ea"/>
              </a:rPr>
              <a:t>distinction is important if more than 2 nodes interact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vector-based </a:t>
            </a:r>
            <a:r>
              <a:rPr lang="en-US" sz="2800" dirty="0" err="1">
                <a:latin typeface="+mj-ea"/>
              </a:rPr>
              <a:t>diadic</a:t>
            </a:r>
            <a:r>
              <a:rPr lang="en-US" sz="2800" dirty="0">
                <a:latin typeface="+mj-ea"/>
              </a:rPr>
              <a:t> interaction </a:t>
            </a:r>
            <a:r>
              <a:rPr lang="en-US" sz="2800" dirty="0">
                <a:latin typeface="+mj-ea"/>
                <a:sym typeface="Wingdings" pitchFamily="2" charset="2"/>
              </a:rPr>
              <a:t> network</a:t>
            </a:r>
            <a:endParaRPr lang="en-US" sz="2800" dirty="0">
              <a:latin typeface="+mj-e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latin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ea"/>
              </a:rPr>
              <a:t>interactions influence each other </a:t>
            </a:r>
            <a:r>
              <a:rPr lang="en-US" sz="2800" dirty="0">
                <a:latin typeface="+mj-ea"/>
                <a:sym typeface="Wingdings" pitchFamily="2" charset="2"/>
              </a:rPr>
              <a:t></a:t>
            </a:r>
            <a:r>
              <a:rPr lang="en-US" sz="2800" dirty="0">
                <a:latin typeface="+mj-ea"/>
              </a:rPr>
              <a:t> hypergraphs or higher order networks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latin typeface="+mj-e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>
                <a:latin typeface="+mj-ea"/>
              </a:rPr>
              <a:t> 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281020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50" y="44605"/>
            <a:ext cx="8954650" cy="856801"/>
          </a:xfrm>
        </p:spPr>
        <p:txBody>
          <a:bodyPr>
            <a:normAutofit/>
          </a:bodyPr>
          <a:lstStyle/>
          <a:p>
            <a:r>
              <a:rPr lang="en-US" sz="3600" dirty="0"/>
              <a:t>topology of human interaction “networks”?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189350" y="1287725"/>
            <a:ext cx="9121918" cy="35394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random component ER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scale free component – negative interactions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small-world component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multiple communities: family, work, leisure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multiple interaction types (multi-layer)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latin typeface="+mj-ea"/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en-US" sz="2800" dirty="0">
                <a:latin typeface="+mj-ea"/>
              </a:rPr>
              <a:t>multi-layer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 </a:t>
            </a: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Poissonian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 small</a:t>
            </a:r>
            <a:r>
              <a:rPr lang="en-US" sz="2800" dirty="0">
                <a:latin typeface="+mj-ea"/>
              </a:rPr>
              <a:t>-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worl</a:t>
            </a:r>
            <a:r>
              <a:rPr lang="en-US" sz="2800" dirty="0">
                <a:latin typeface="+mj-ea"/>
              </a:rPr>
              <a:t>ds </a:t>
            </a:r>
          </a:p>
          <a:p>
            <a:pPr marL="457200" indent="-457200">
              <a:buFont typeface="Wingdings" pitchFamily="2" charset="2"/>
              <a:buChar char="à"/>
            </a:pPr>
            <a:r>
              <a:rPr lang="en-US" sz="2800" i="1" dirty="0">
                <a:latin typeface="+mj-ea"/>
              </a:rPr>
              <a:t>Pardus game </a:t>
            </a:r>
            <a:r>
              <a:rPr lang="en-US" sz="2800" dirty="0">
                <a:latin typeface="+mj-ea"/>
              </a:rPr>
              <a:t>data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23286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829E72-95F0-C044-8C1F-D0F2EA7104E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16520" y="2290159"/>
            <a:ext cx="4015800" cy="1422721"/>
          </a:xfrm>
        </p:spPr>
        <p:txBody>
          <a:bodyPr>
            <a:normAutofit/>
          </a:bodyPr>
          <a:lstStyle/>
          <a:p>
            <a:pPr marL="361" indent="0">
              <a:buNone/>
            </a:pPr>
            <a:r>
              <a:rPr lang="en-US" sz="4000" dirty="0"/>
              <a:t>interlude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D48FD-A6D6-BF43-A2C2-F61422D710B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82E41-0661-8743-AF06-5931D35C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6514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68761C-08FC-8745-9D9F-F3DFDA30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Pardus Game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38345A-DD61-5544-BBAD-7779D2DD464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33D5FB-FAA2-184E-9604-F9CD96954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368"/>
            <a:ext cx="5282045" cy="43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63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447830-0491-2C4E-B811-C6B293C26CD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50477" y="1726855"/>
            <a:ext cx="8978348" cy="4653980"/>
          </a:xfrm>
        </p:spPr>
        <p:txBody>
          <a:bodyPr>
            <a:noAutofit/>
          </a:bodyPr>
          <a:lstStyle/>
          <a:p>
            <a:r>
              <a:rPr lang="en-US" sz="2400" dirty="0"/>
              <a:t>~ 480 000 players</a:t>
            </a:r>
          </a:p>
          <a:p>
            <a:r>
              <a:rPr lang="en-US" sz="2400" dirty="0"/>
              <a:t>temporal resolution 1 sec</a:t>
            </a:r>
          </a:p>
          <a:p>
            <a:r>
              <a:rPr lang="en-US" sz="2400" dirty="0"/>
              <a:t>since 2004</a:t>
            </a:r>
          </a:p>
          <a:p>
            <a:r>
              <a:rPr lang="en-US" sz="2400" dirty="0"/>
              <a:t>every possible action recorded</a:t>
            </a:r>
          </a:p>
          <a:p>
            <a:r>
              <a:rPr lang="en-US" sz="2400" dirty="0"/>
              <a:t>every possible interaction recorded</a:t>
            </a:r>
          </a:p>
          <a:p>
            <a:r>
              <a:rPr lang="en-US" sz="2400" dirty="0"/>
              <a:t>every possible movement recorded</a:t>
            </a:r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68761C-08FC-8745-9D9F-F3DFDA30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Pardus Game</a:t>
            </a:r>
          </a:p>
        </p:txBody>
      </p:sp>
    </p:spTree>
    <p:extLst>
      <p:ext uri="{BB962C8B-B14F-4D97-AF65-F5344CB8AC3E}">
        <p14:creationId xmlns:p14="http://schemas.microsoft.com/office/powerpoint/2010/main" val="249899362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447830-0491-2C4E-B811-C6B293C26CD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70964" y="865463"/>
            <a:ext cx="8978348" cy="4653980"/>
          </a:xfrm>
        </p:spPr>
        <p:txBody>
          <a:bodyPr>
            <a:noAutofit/>
          </a:bodyPr>
          <a:lstStyle/>
          <a:p>
            <a:pPr marL="361" indent="0">
              <a:buNone/>
            </a:pPr>
            <a:r>
              <a:rPr lang="en-US" sz="2400" dirty="0"/>
              <a:t>people self-organize into groups  </a:t>
            </a:r>
          </a:p>
          <a:p>
            <a:r>
              <a:rPr lang="en-US" sz="2400" dirty="0"/>
              <a:t>friends</a:t>
            </a:r>
          </a:p>
          <a:p>
            <a:r>
              <a:rPr lang="en-US" sz="2400" dirty="0"/>
              <a:t>clubs</a:t>
            </a:r>
          </a:p>
          <a:p>
            <a:r>
              <a:rPr lang="en-US" sz="2400" dirty="0"/>
              <a:t>“cities”</a:t>
            </a:r>
          </a:p>
          <a:p>
            <a:r>
              <a:rPr lang="en-US" sz="2400" dirty="0"/>
              <a:t>hierarchical groups</a:t>
            </a:r>
          </a:p>
          <a:p>
            <a:r>
              <a:rPr lang="en-US" sz="2400" dirty="0"/>
              <a:t>political parties</a:t>
            </a:r>
          </a:p>
          <a:p>
            <a:r>
              <a:rPr lang="en-US" sz="2400" dirty="0"/>
              <a:t>organized crime, armies, wars</a:t>
            </a:r>
          </a:p>
          <a:p>
            <a:r>
              <a:rPr lang="en-US" sz="2400" dirty="0"/>
              <a:t>cartels, banks, courts</a:t>
            </a:r>
          </a:p>
          <a:p>
            <a:r>
              <a:rPr lang="en-US" sz="2400" dirty="0"/>
              <a:t>“science"</a:t>
            </a:r>
          </a:p>
          <a:p>
            <a:r>
              <a:rPr lang="en-US" sz="2400" dirty="0"/>
              <a:t> 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68761C-08FC-8745-9D9F-F3DFDA30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Pardus Game</a:t>
            </a:r>
          </a:p>
        </p:txBody>
      </p:sp>
    </p:spTree>
    <p:extLst>
      <p:ext uri="{BB962C8B-B14F-4D97-AF65-F5344CB8AC3E}">
        <p14:creationId xmlns:p14="http://schemas.microsoft.com/office/powerpoint/2010/main" val="341132023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447830-0491-2C4E-B811-C6B293C26CD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5B485-2408-6A40-AE16-9901F8FA4502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70641" y="3652019"/>
            <a:ext cx="4015800" cy="2982961"/>
          </a:xfrm>
        </p:spPr>
        <p:txBody>
          <a:bodyPr/>
          <a:lstStyle/>
          <a:p>
            <a:pPr marL="361" indent="0">
              <a:buNone/>
            </a:pPr>
            <a:r>
              <a:rPr lang="en-US" dirty="0"/>
              <a:t>species: </a:t>
            </a:r>
            <a:r>
              <a:rPr lang="en-US" dirty="0" err="1"/>
              <a:t>spaceclaw</a:t>
            </a:r>
            <a:r>
              <a:rPr lang="en-US" i="1" dirty="0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68761C-08FC-8745-9D9F-F3DFDA30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52B4E6-80B1-CC4B-800A-9B9E19AE2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509"/>
            <a:ext cx="4278991" cy="427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8914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50" y="44605"/>
            <a:ext cx="8508242" cy="85680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6902A-5F60-7B45-8241-589B075C9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09" y="1098133"/>
            <a:ext cx="7021903" cy="35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129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447830-0491-2C4E-B811-C6B293C26CD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68761C-08FC-8745-9D9F-F3DFDA30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2B6B3E-9F43-FC4F-B49D-C1C0C66A0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6622"/>
            <a:ext cx="7182402" cy="411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5379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50" y="44605"/>
            <a:ext cx="8508242" cy="856801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189350" y="2189814"/>
            <a:ext cx="8724502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Tuan Pham, Jan Korbel, Mirta </a:t>
            </a: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Galesic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, Henrik Olsson,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Rudolf </a:t>
            </a: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Hanel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, Stefan </a:t>
            </a: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Thurner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98893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447830-0491-2C4E-B811-C6B293C26CD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68761C-08FC-8745-9D9F-F3DFDA30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41521-8019-124E-A916-E1012BD5B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05" y="856801"/>
            <a:ext cx="6456829" cy="389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8050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829E72-95F0-C044-8C1F-D0F2EA7104E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16520" y="2290159"/>
            <a:ext cx="4015800" cy="1422721"/>
          </a:xfrm>
        </p:spPr>
        <p:txBody>
          <a:bodyPr>
            <a:normAutofit/>
          </a:bodyPr>
          <a:lstStyle/>
          <a:p>
            <a:pPr marL="361" indent="0">
              <a:buNone/>
            </a:pPr>
            <a:r>
              <a:rPr lang="en-US" sz="4000" dirty="0"/>
              <a:t>end of interlude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D48FD-A6D6-BF43-A2C2-F61422D710B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82E41-0661-8743-AF06-5931D35C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6816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50" y="44605"/>
            <a:ext cx="8954650" cy="85680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+mj-ea"/>
              </a:rPr>
              <a:t>NW topology: random and scale-free aspects 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3762608" y="2267363"/>
            <a:ext cx="5615312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dirty="0">
                <a:latin typeface="+mj-ea"/>
              </a:rPr>
              <a:t>friendship networks have </a:t>
            </a:r>
            <a:r>
              <a:rPr lang="en-US" sz="2400" dirty="0" err="1">
                <a:latin typeface="+mj-ea"/>
              </a:rPr>
              <a:t>Poissonian</a:t>
            </a:r>
            <a:r>
              <a:rPr lang="en-US" sz="2400" dirty="0">
                <a:latin typeface="+mj-ea"/>
              </a:rPr>
              <a:t>, enmity networks scale free degree distributions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400" dirty="0">
              <a:latin typeface="+mj-e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200" dirty="0">
                <a:latin typeface="+mj-ea"/>
              </a:rPr>
              <a:t>* Pardus game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80A63-D5A8-D74C-BC6D-64DB42F5C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0" y="901406"/>
            <a:ext cx="3105418" cy="414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1405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66" y="158044"/>
            <a:ext cx="9311268" cy="835928"/>
          </a:xfrm>
        </p:spPr>
        <p:txBody>
          <a:bodyPr>
            <a:noAutofit/>
          </a:bodyPr>
          <a:lstStyle/>
          <a:p>
            <a:r>
              <a:rPr lang="en-US" sz="4000" dirty="0"/>
              <a:t>social balance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69506-9B1F-AF4F-84D7-08ECCFE18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819958"/>
            <a:ext cx="9118600" cy="297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73376E-0461-8B48-878A-D44D19F3107E}"/>
              </a:ext>
            </a:extLst>
          </p:cNvPr>
          <p:cNvSpPr txBox="1"/>
          <p:nvPr/>
        </p:nvSpPr>
        <p:spPr>
          <a:xfrm>
            <a:off x="2440203" y="3430026"/>
            <a:ext cx="4452499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b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alanced are usually over represented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556BA1-DFA9-6B44-AE92-0C9354226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988" y="3886750"/>
            <a:ext cx="2380208" cy="1256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A3927B-4516-E642-A61E-97EB71F07412}"/>
              </a:ext>
            </a:extLst>
          </p:cNvPr>
          <p:cNvSpPr txBox="1"/>
          <p:nvPr/>
        </p:nvSpPr>
        <p:spPr>
          <a:xfrm>
            <a:off x="696387" y="4251046"/>
            <a:ext cx="365260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a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measure of balance</a:t>
            </a:r>
          </a:p>
        </p:txBody>
      </p:sp>
    </p:spTree>
    <p:extLst>
      <p:ext uri="{BB962C8B-B14F-4D97-AF65-F5344CB8AC3E}">
        <p14:creationId xmlns:p14="http://schemas.microsoft.com/office/powerpoint/2010/main" val="30109056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282115" y="2330721"/>
            <a:ext cx="9121918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4000" dirty="0"/>
              <a:t>modeling social balance?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18890-DF7D-E04B-A86B-44627886D2DF}"/>
              </a:ext>
            </a:extLst>
          </p:cNvPr>
          <p:cNvSpPr txBox="1"/>
          <p:nvPr/>
        </p:nvSpPr>
        <p:spPr>
          <a:xfrm>
            <a:off x="384313" y="4375353"/>
            <a:ext cx="31444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 understand social cohesion</a:t>
            </a:r>
          </a:p>
        </p:txBody>
      </p:sp>
    </p:spTree>
    <p:extLst>
      <p:ext uri="{BB962C8B-B14F-4D97-AF65-F5344CB8AC3E}">
        <p14:creationId xmlns:p14="http://schemas.microsoft.com/office/powerpoint/2010/main" val="248149907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r>
              <a:rPr lang="en-US" sz="3200" dirty="0"/>
              <a:t>minimal requirements to a model of social cohesion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189350" y="2357225"/>
            <a:ext cx="9121918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should include homophily and s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ocial balance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lead to realistic group-size distributions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370362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r>
              <a:rPr lang="en-US" sz="4000" dirty="0"/>
              <a:t>simplifications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94675" y="1084284"/>
            <a:ext cx="9121918" cy="4401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ea"/>
                <a:sym typeface="Wingdings" pitchFamily="2" charset="2"/>
              </a:rPr>
              <a:t>assume static networks of people you know – type of link can change form positive to negative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ea"/>
                <a:sym typeface="Wingdings" pitchFamily="2" charset="2"/>
              </a:rPr>
              <a:t>partially co-evolutionary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j-ea"/>
                <a:sym typeface="Wingdings" pitchFamily="2" charset="2"/>
              </a:rPr>
              <a:t>Poissonian</a:t>
            </a:r>
            <a:r>
              <a:rPr lang="en-US" sz="2800" dirty="0">
                <a:latin typeface="+mj-ea"/>
                <a:sym typeface="Wingdings" pitchFamily="2" charset="2"/>
              </a:rPr>
              <a:t> ring or </a:t>
            </a:r>
            <a:r>
              <a:rPr lang="en-US" sz="2800" i="1" dirty="0">
                <a:latin typeface="+mj-ea"/>
                <a:sym typeface="Wingdings" pitchFamily="2" charset="2"/>
              </a:rPr>
              <a:t>Pardus</a:t>
            </a:r>
            <a:r>
              <a:rPr lang="en-US" sz="2800" dirty="0">
                <a:latin typeface="+mj-ea"/>
                <a:sym typeface="Wingdings" pitchFamily="2" charset="2"/>
              </a:rPr>
              <a:t> game topologies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ea"/>
                <a:sym typeface="Wingdings" pitchFamily="2" charset="2"/>
              </a:rPr>
              <a:t>binary interaction type: friend – enemy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ea"/>
                <a:sym typeface="Wingdings" pitchFamily="2" charset="2"/>
              </a:rPr>
              <a:t>people represented by opinion vectors (binary)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ea"/>
                <a:sym typeface="Wingdings" pitchFamily="2" charset="2"/>
              </a:rPr>
              <a:t>people update their opinions to minimize social stress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ea"/>
                <a:sym typeface="Wingdings" pitchFamily="2" charset="2"/>
              </a:rPr>
              <a:t>people update their links to minimize social stress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j-ea"/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45482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073B42-0C98-AC48-A289-851E8058BC3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973014" y="2303617"/>
            <a:ext cx="4015800" cy="1422721"/>
          </a:xfrm>
        </p:spPr>
        <p:txBody>
          <a:bodyPr>
            <a:normAutofit/>
          </a:bodyPr>
          <a:lstStyle/>
          <a:p>
            <a:pPr marL="361" indent="0">
              <a:buNone/>
            </a:pPr>
            <a:r>
              <a:rPr lang="en-US" sz="6000" dirty="0"/>
              <a:t>model 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992DB9-7951-3646-918A-A2959CDBD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49715-FF3D-9941-A6FD-A86265F3D34C}"/>
              </a:ext>
            </a:extLst>
          </p:cNvPr>
          <p:cNvSpPr txBox="1"/>
          <p:nvPr/>
        </p:nvSpPr>
        <p:spPr>
          <a:xfrm>
            <a:off x="314325" y="4672013"/>
            <a:ext cx="96436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Roy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Soc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607263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r>
              <a:rPr lang="en-US" sz="4000" dirty="0"/>
              <a:t>model 1: assumptions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189350" y="1722843"/>
            <a:ext cx="9121918" cy="3970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latin typeface="+mj-e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>
                <a:latin typeface="+mj-ea"/>
              </a:rPr>
              <a:t>humans try to avoid social stress (cognitive dissonance)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>
                <a:latin typeface="+mj-ea"/>
                <a:sym typeface="Wingdings" pitchFamily="2" charset="2"/>
              </a:rPr>
              <a:t>	 2 options: change (some) opinions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>
                <a:latin typeface="+mj-ea"/>
                <a:sym typeface="Wingdings" pitchFamily="2" charset="2"/>
              </a:rPr>
              <a:t>			   change link sign</a:t>
            </a:r>
            <a:endParaRPr lang="en-US" sz="2800" dirty="0">
              <a:latin typeface="+mj-e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latin typeface="+mj-e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>
                <a:latin typeface="+mj-ea"/>
              </a:rPr>
              <a:t>humans care about social balance 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>
                <a:latin typeface="+mj-ea"/>
              </a:rPr>
              <a:t>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546416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r>
              <a:rPr lang="en-US" sz="4000" dirty="0"/>
              <a:t>model 1: triadic social balance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189350" y="993973"/>
            <a:ext cx="9121918" cy="2246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>
                <a:latin typeface="+mj-ea"/>
              </a:rPr>
              <a:t>m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odel co-evolutionary dynamics with a “Hamiltonian” that quantifies social stress of individual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latin typeface="+mj-e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E436B-138D-D644-8D51-B286150D2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5539"/>
            <a:ext cx="857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3666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50" y="44605"/>
            <a:ext cx="8508242" cy="856801"/>
          </a:xfrm>
        </p:spPr>
        <p:txBody>
          <a:bodyPr/>
          <a:lstStyle/>
          <a:p>
            <a:r>
              <a:rPr lang="en-US" dirty="0"/>
              <a:t>social coherence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189350" y="1832004"/>
            <a:ext cx="7793157" cy="2677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s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ocieties tremendously dynamical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ea"/>
              </a:rPr>
              <a:t>societies tremendously flexible/adaptive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s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ocieties innovative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800" dirty="0">
              <a:latin typeface="+mj-ea"/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en-US" sz="2800" dirty="0"/>
              <a:t>yet obviously coherent:  usually don’t “break”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595794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r>
              <a:rPr lang="en-US" sz="4000" dirty="0"/>
              <a:t>model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189350" y="993973"/>
            <a:ext cx="9121918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latin typeface="+mj-e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A5F0D-5914-594B-88FC-952A52F92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22" y="909738"/>
            <a:ext cx="5692329" cy="1900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CD7DA6-5BAC-584C-82DE-3FCEF903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4" y="3101574"/>
            <a:ext cx="5678311" cy="194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32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B073B42-0C98-AC48-A289-851E8058BC3D}"/>
                  </a:ext>
                </a:extLst>
              </p:cNvPr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334158" y="1612556"/>
                <a:ext cx="8809842" cy="2965422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à"/>
                </a:pPr>
                <a:r>
                  <a:rPr lang="en-US" sz="2800" dirty="0"/>
                  <a:t>metropolis simulation </a:t>
                </a:r>
              </a:p>
              <a:p>
                <a:pPr marL="361" indent="0">
                  <a:buNone/>
                </a:pPr>
                <a:endParaRPr lang="en-US" sz="2800" dirty="0"/>
              </a:p>
              <a:p>
                <a:pPr marL="361" indent="0">
                  <a:buNone/>
                </a:pPr>
                <a:r>
                  <a:rPr lang="en-US" sz="2400" dirty="0"/>
                  <a:t>randomly change opinion or link sign </a:t>
                </a:r>
              </a:p>
              <a:p>
                <a:pPr marL="361" indent="0">
                  <a:buNone/>
                </a:pPr>
                <a:r>
                  <a:rPr lang="en-US" sz="2400" dirty="0"/>
                  <a:t>accept if new configuration has less stress (</a:t>
                </a:r>
                <a14:m>
                  <m:oMath xmlns:m="http://schemas.openxmlformats.org/officeDocument/2006/math">
                    <m:r>
                      <a:rPr lang="de-A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A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de-AT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400" dirty="0"/>
                  <a:t>0)</a:t>
                </a:r>
              </a:p>
              <a:p>
                <a:pPr marL="361" indent="0">
                  <a:buNone/>
                </a:pPr>
                <a:r>
                  <a:rPr lang="en-US" sz="2400" dirty="0"/>
                  <a:t>if not – accept with probability </a:t>
                </a:r>
              </a:p>
              <a:p>
                <a:pPr marL="361" indent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B073B42-0C98-AC48-A289-851E8058BC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334158" y="1612556"/>
                <a:ext cx="8809842" cy="2965422"/>
              </a:xfrm>
              <a:blipFill>
                <a:blip r:embed="rId2"/>
                <a:stretch>
                  <a:fillRect l="-2158" t="-3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67992DB9-7951-3646-918A-A2959CDBD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E73AFD-E97A-944C-A9DA-5046ECAB9F68}"/>
                  </a:ext>
                </a:extLst>
              </p:cNvPr>
              <p:cNvSpPr txBox="1"/>
              <p:nvPr/>
            </p:nvSpPr>
            <p:spPr>
              <a:xfrm>
                <a:off x="7929071" y="1343694"/>
                <a:ext cx="896912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𝛽</m:t>
                      </m:r>
                      <m:r>
                        <a:rPr kumimoji="0" lang="de-AT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=1/</m:t>
                      </m:r>
                      <m:r>
                        <a:rPr kumimoji="0" lang="de-AT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𝑇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E73AFD-E97A-944C-A9DA-5046ECAB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071" y="1343694"/>
                <a:ext cx="896912" cy="276999"/>
              </a:xfrm>
              <a:prstGeom prst="rect">
                <a:avLst/>
              </a:prstGeom>
              <a:blipFill>
                <a:blip r:embed="rId3"/>
                <a:stretch>
                  <a:fillRect l="-8451" r="-2817" b="-347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FC10245-EEEE-E241-96EB-98B72EEE4C66}"/>
              </a:ext>
            </a:extLst>
          </p:cNvPr>
          <p:cNvSpPr txBox="1"/>
          <p:nvPr/>
        </p:nvSpPr>
        <p:spPr>
          <a:xfrm>
            <a:off x="178199" y="4815556"/>
            <a:ext cx="136832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 ~ O(1000)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C50F2E-D4C0-5F48-82B1-35B9ADBCC050}"/>
                  </a:ext>
                </a:extLst>
              </p:cNvPr>
              <p:cNvSpPr txBox="1"/>
              <p:nvPr/>
            </p:nvSpPr>
            <p:spPr>
              <a:xfrm>
                <a:off x="4535097" y="3452000"/>
                <a:ext cx="3936847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AT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𝑝</m:t>
                      </m:r>
                      <m:d>
                        <m:dPr>
                          <m:ctrlPr>
                            <a:rPr kumimoji="0" lang="de-AT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de-AT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𝑐h𝑎𝑛𝑔𝑒</m:t>
                          </m:r>
                        </m:e>
                      </m:d>
                      <m:r>
                        <a:rPr lang="de-AT" sz="28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de-A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AT" sz="28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de-AT" sz="28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de-A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de-A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de-A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de-AT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C50F2E-D4C0-5F48-82B1-35B9ADBCC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097" y="3452000"/>
                <a:ext cx="3936847" cy="430887"/>
              </a:xfrm>
              <a:prstGeom prst="rect">
                <a:avLst/>
              </a:prstGeom>
              <a:blipFill>
                <a:blip r:embed="rId4"/>
                <a:stretch>
                  <a:fillRect l="-1286" t="-5714" r="-2251" b="-3714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64F1146-68E9-3C4D-BFF8-765798FDB45C}"/>
              </a:ext>
            </a:extLst>
          </p:cNvPr>
          <p:cNvSpPr txBox="1"/>
          <p:nvPr/>
        </p:nvSpPr>
        <p:spPr>
          <a:xfrm>
            <a:off x="178199" y="4577978"/>
            <a:ext cx="843688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b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ase NW: 3-lattice, d-dimensional ring, small-worlds, </a:t>
            </a:r>
            <a:r>
              <a:rPr kumimoji="0" lang="en-US" sz="16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Pardus </a:t>
            </a:r>
            <a:r>
              <a:rPr kumimoji="0" lang="en-US" sz="16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friends/communication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700882-1D8E-F944-8B39-8ECD316D7A5C}"/>
              </a:ext>
            </a:extLst>
          </p:cNvPr>
          <p:cNvCxnSpPr>
            <a:cxnSpLocks/>
          </p:cNvCxnSpPr>
          <p:nvPr/>
        </p:nvCxnSpPr>
        <p:spPr>
          <a:xfrm flipH="1">
            <a:off x="7700682" y="1694329"/>
            <a:ext cx="582706" cy="176580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9020842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189350" y="993973"/>
            <a:ext cx="9121918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latin typeface="+mj-e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C464E0-A44A-7B4D-96C2-6E84E03C2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0" y="993973"/>
            <a:ext cx="7605806" cy="331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0322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r>
              <a:rPr lang="en-US" sz="4000" dirty="0"/>
              <a:t>model 1: triadic social balance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189350" y="993973"/>
            <a:ext cx="9121918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latin typeface="+mj-e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61650-C5A5-6442-A435-7C640DCA9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90" y="993973"/>
            <a:ext cx="5750944" cy="4149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61D07B-C09B-914E-A161-BF572A0E92F7}"/>
              </a:ext>
            </a:extLst>
          </p:cNvPr>
          <p:cNvSpPr txBox="1"/>
          <p:nvPr/>
        </p:nvSpPr>
        <p:spPr>
          <a:xfrm>
            <a:off x="7021834" y="2607073"/>
            <a:ext cx="93070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c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olor </a:t>
            </a:r>
            <a:r>
              <a:rPr kumimoji="0" lang="en-US" sz="2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92036865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r>
              <a:rPr lang="en-US" sz="3200" dirty="0"/>
              <a:t>model 1: transition changes nature for high </a:t>
            </a:r>
            <a:r>
              <a:rPr lang="en-US" sz="3200" i="1" dirty="0"/>
              <a:t>k</a:t>
            </a:r>
            <a:r>
              <a:rPr lang="en-US" sz="3200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38BE0-B5C5-594F-A7A8-5E8723133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721"/>
            <a:ext cx="9144000" cy="232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5699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r>
              <a:rPr lang="en-US" sz="4000" dirty="0"/>
              <a:t>model 1: social fragmentation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233082" y="3943173"/>
            <a:ext cx="855878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dirty="0">
                <a:latin typeface="+mj-ea"/>
              </a:rPr>
              <a:t>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ociety disintegrates into</a:t>
            </a:r>
            <a:r>
              <a:rPr lang="en-US" sz="2400" dirty="0">
                <a:latin typeface="+mj-ea"/>
              </a:rPr>
              <a:t> small bubbles at critical point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400" dirty="0"/>
          </a:p>
          <a:p>
            <a:r>
              <a:rPr lang="en-US" sz="2400" dirty="0"/>
              <a:t>balanced phase = bubble phase</a:t>
            </a:r>
            <a:endParaRPr lang="en-US" sz="2400" dirty="0">
              <a:latin typeface="+mj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06F62C-36C8-1B4F-9004-DFA36DC1E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538"/>
            <a:ext cx="7973273" cy="304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7160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r>
              <a:rPr lang="en-US" sz="4000" dirty="0"/>
              <a:t>model 1: triadic social balance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189350" y="993973"/>
            <a:ext cx="9121918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latin typeface="+mj-e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95BBEF-3257-5142-AFB3-D211DC8C7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0" y="993973"/>
            <a:ext cx="7906926" cy="34841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456DE4-0720-CC40-822A-C446FE467AD2}"/>
              </a:ext>
            </a:extLst>
          </p:cNvPr>
          <p:cNvSpPr txBox="1"/>
          <p:nvPr/>
        </p:nvSpPr>
        <p:spPr>
          <a:xfrm>
            <a:off x="900113" y="4614862"/>
            <a:ext cx="30289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g</a:t>
            </a:r>
            <a:r>
              <a:rPr lang="en-US" dirty="0"/>
              <a:t>  …. intra-group alignment </a:t>
            </a:r>
            <a:endParaRPr kumimoji="0" lang="en-US" sz="1800" b="0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508479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75" y="115182"/>
            <a:ext cx="9311268" cy="835928"/>
          </a:xfrm>
        </p:spPr>
        <p:txBody>
          <a:bodyPr>
            <a:noAutofit/>
          </a:bodyPr>
          <a:lstStyle/>
          <a:p>
            <a:r>
              <a:rPr lang="en-US" sz="4000" dirty="0"/>
              <a:t>model 1: 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189350" y="1451173"/>
            <a:ext cx="9121918" cy="3970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social stress reduction with triadic term leads to rewiring such that society disintegrates into small bubbles with positive links within and negative outside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for k&gt;8 the transition is explosive (first order)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800" dirty="0">
              <a:latin typeface="+mj-ea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social balance put in by hand!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triadic decision making is not very realistic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6206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073B42-0C98-AC48-A289-851E8058BC3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973014" y="2303617"/>
            <a:ext cx="4015800" cy="1422721"/>
          </a:xfrm>
        </p:spPr>
        <p:txBody>
          <a:bodyPr>
            <a:normAutofit/>
          </a:bodyPr>
          <a:lstStyle/>
          <a:p>
            <a:pPr marL="361" indent="0">
              <a:buNone/>
            </a:pPr>
            <a:r>
              <a:rPr lang="en-US" sz="6000" dirty="0"/>
              <a:t>model 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992DB9-7951-3646-918A-A2959CDBD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4E2CD-4872-BD49-9F4B-FD5D8CC41529}"/>
              </a:ext>
            </a:extLst>
          </p:cNvPr>
          <p:cNvSpPr txBox="1"/>
          <p:nvPr/>
        </p:nvSpPr>
        <p:spPr>
          <a:xfrm>
            <a:off x="300038" y="4643437"/>
            <a:ext cx="7207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109604016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r>
              <a:rPr lang="en-US" sz="4000" dirty="0"/>
              <a:t>model 1: assumptions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189350" y="1722843"/>
            <a:ext cx="9121918" cy="35394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latin typeface="+mj-e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>
                <a:latin typeface="+mj-ea"/>
              </a:rPr>
              <a:t>humans try to avoid (social) stress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latin typeface="+mj-e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>
                <a:latin typeface="+mj-ea"/>
              </a:rPr>
              <a:t>humans don’t explicitly care about social balance (because too much information) 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>
                <a:latin typeface="+mj-ea"/>
              </a:rPr>
              <a:t>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95371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82" y="2365160"/>
            <a:ext cx="8508242" cy="856801"/>
          </a:xfrm>
        </p:spPr>
        <p:txBody>
          <a:bodyPr/>
          <a:lstStyle/>
          <a:p>
            <a:r>
              <a:rPr lang="en-US" dirty="0"/>
              <a:t>can societies break?</a:t>
            </a:r>
          </a:p>
        </p:txBody>
      </p:sp>
    </p:spTree>
    <p:extLst>
      <p:ext uri="{BB962C8B-B14F-4D97-AF65-F5344CB8AC3E}">
        <p14:creationId xmlns:p14="http://schemas.microsoft.com/office/powerpoint/2010/main" val="176264591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r>
              <a:rPr lang="en-US" sz="4000" dirty="0"/>
              <a:t>model 2: emergent social balance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22082" y="4508698"/>
            <a:ext cx="9121918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>
                <a:latin typeface="+mj-ea"/>
              </a:rPr>
              <a:t>m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ultiple opinions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latin typeface="+mj-e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21006-ACDB-9C4A-BAD2-9F061ABB0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866350"/>
            <a:ext cx="5453061" cy="376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41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4" y="143757"/>
            <a:ext cx="9311268" cy="835928"/>
          </a:xfrm>
        </p:spPr>
        <p:txBody>
          <a:bodyPr>
            <a:noAutofit/>
          </a:bodyPr>
          <a:lstStyle/>
          <a:p>
            <a:r>
              <a:rPr lang="en-US" sz="4000" dirty="0"/>
              <a:t>model 2: emergent social balance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94675" y="1343929"/>
            <a:ext cx="9121918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>
                <a:latin typeface="+mj-ea"/>
              </a:rPr>
              <a:t>s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tress “Hamiltonian”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latin typeface="+mj-e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020D2-E50D-B04A-8F41-98B995FE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181"/>
            <a:ext cx="89789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19A964-7E10-4B4D-9130-C585ED8F0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4364897"/>
            <a:ext cx="3336926" cy="529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5A0CF6-24F4-6047-8EE3-0B2FD438FAE2}"/>
              </a:ext>
            </a:extLst>
          </p:cNvPr>
          <p:cNvSpPr txBox="1"/>
          <p:nvPr/>
        </p:nvSpPr>
        <p:spPr>
          <a:xfrm>
            <a:off x="94675" y="3617316"/>
            <a:ext cx="327268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w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ith link update rule</a:t>
            </a:r>
          </a:p>
        </p:txBody>
      </p:sp>
    </p:spTree>
    <p:extLst>
      <p:ext uri="{BB962C8B-B14F-4D97-AF65-F5344CB8AC3E}">
        <p14:creationId xmlns:p14="http://schemas.microsoft.com/office/powerpoint/2010/main" val="427299957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r>
              <a:rPr lang="en-US" sz="3200" dirty="0"/>
              <a:t>model 2: social balance  /  phase diagram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7D5DB-ADBF-2E4B-BBB5-45A2D6354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29" y="1422599"/>
            <a:ext cx="7368910" cy="312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073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r>
              <a:rPr lang="en-US" sz="3200" dirty="0"/>
              <a:t>model 2: social balance  /  phase diagram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29E0E-BF81-C544-9465-05CE16C43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47" y="1016000"/>
            <a:ext cx="5499100" cy="412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2070E8-7C93-454D-AE18-0B5E2CD0187E}"/>
              </a:ext>
            </a:extLst>
          </p:cNvPr>
          <p:cNvSpPr txBox="1"/>
          <p:nvPr/>
        </p:nvSpPr>
        <p:spPr>
          <a:xfrm>
            <a:off x="6568411" y="993973"/>
            <a:ext cx="243271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t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riangle counts</a:t>
            </a:r>
          </a:p>
        </p:txBody>
      </p:sp>
    </p:spTree>
    <p:extLst>
      <p:ext uri="{BB962C8B-B14F-4D97-AF65-F5344CB8AC3E}">
        <p14:creationId xmlns:p14="http://schemas.microsoft.com/office/powerpoint/2010/main" val="410451120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r>
              <a:rPr lang="en-US" sz="3200" dirty="0"/>
              <a:t>model 2: social balance  /  phase diagram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070E8-7C93-454D-AE18-0B5E2CD0187E}"/>
              </a:ext>
            </a:extLst>
          </p:cNvPr>
          <p:cNvSpPr txBox="1"/>
          <p:nvPr/>
        </p:nvSpPr>
        <p:spPr>
          <a:xfrm>
            <a:off x="5900737" y="1078771"/>
            <a:ext cx="303544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opinion correlation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CB07D-107A-7347-95CF-28017316D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58" y="1078771"/>
            <a:ext cx="4943979" cy="406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8435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r>
              <a:rPr lang="en-US" sz="3200" dirty="0"/>
              <a:t>model 2: social balance  /  phase diagram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91CA91-8822-DF4A-859E-804042B52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1" y="916383"/>
            <a:ext cx="5095384" cy="4306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1BDAA2-7EA9-2C45-9095-7BFF7B4E6C6A}"/>
              </a:ext>
            </a:extLst>
          </p:cNvPr>
          <p:cNvSpPr txBox="1"/>
          <p:nvPr/>
        </p:nvSpPr>
        <p:spPr>
          <a:xfrm>
            <a:off x="5900737" y="1078771"/>
            <a:ext cx="2075246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parameter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dependence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386930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29470"/>
            <a:ext cx="9311268" cy="835928"/>
          </a:xfrm>
        </p:spPr>
        <p:txBody>
          <a:bodyPr>
            <a:noAutofit/>
          </a:bodyPr>
          <a:lstStyle/>
          <a:p>
            <a:r>
              <a:rPr lang="en-US" sz="3200" dirty="0"/>
              <a:t>model 2: social balance  /  group size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132F5-D27C-6341-B0C9-7708F31A1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26" y="1294012"/>
            <a:ext cx="8286750" cy="33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1805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r>
              <a:rPr lang="en-US" sz="3200" dirty="0"/>
              <a:t>model 2: social balance  /  </a:t>
            </a:r>
            <a:r>
              <a:rPr lang="en-US" sz="3200" i="1" dirty="0"/>
              <a:t>Pardus</a:t>
            </a:r>
            <a:r>
              <a:rPr lang="en-US" sz="3200" dirty="0"/>
              <a:t> game topology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070E8-7C93-454D-AE18-0B5E2CD0187E}"/>
              </a:ext>
            </a:extLst>
          </p:cNvPr>
          <p:cNvSpPr txBox="1"/>
          <p:nvPr/>
        </p:nvSpPr>
        <p:spPr>
          <a:xfrm>
            <a:off x="7435850" y="1471742"/>
            <a:ext cx="135389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balance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07962-C5BF-B447-BE6A-FCF8DD6CF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301"/>
            <a:ext cx="7435850" cy="270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7861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r>
              <a:rPr lang="en-US" sz="3200" dirty="0"/>
              <a:t>model 2: social balance  /  </a:t>
            </a:r>
            <a:r>
              <a:rPr lang="en-US" sz="3200" i="1" dirty="0"/>
              <a:t>Pardus</a:t>
            </a:r>
            <a:r>
              <a:rPr lang="en-US" sz="3200" dirty="0"/>
              <a:t> game topology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070E8-7C93-454D-AE18-0B5E2CD0187E}"/>
              </a:ext>
            </a:extLst>
          </p:cNvPr>
          <p:cNvSpPr txBox="1"/>
          <p:nvPr/>
        </p:nvSpPr>
        <p:spPr>
          <a:xfrm>
            <a:off x="6427745" y="1228855"/>
            <a:ext cx="243271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triangle counts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309B0-D2B9-BD4D-AE42-5241FD471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939086"/>
            <a:ext cx="6203908" cy="420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587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r>
              <a:rPr lang="en-US" sz="3200" dirty="0"/>
              <a:t>model 2: social balance  /  </a:t>
            </a:r>
            <a:r>
              <a:rPr lang="en-US" sz="3200" i="1" dirty="0"/>
              <a:t>Pardus</a:t>
            </a:r>
            <a:r>
              <a:rPr lang="en-US" sz="3200" dirty="0"/>
              <a:t> game topology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070E8-7C93-454D-AE18-0B5E2CD0187E}"/>
              </a:ext>
            </a:extLst>
          </p:cNvPr>
          <p:cNvSpPr txBox="1"/>
          <p:nvPr/>
        </p:nvSpPr>
        <p:spPr>
          <a:xfrm>
            <a:off x="6699208" y="1243142"/>
            <a:ext cx="145167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z-scores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BC9A8-AC7B-7E44-858E-5BBDFFA28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2" y="865381"/>
            <a:ext cx="5802218" cy="4271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5B45C9-A8F9-5940-8043-0FD4EEE91007}"/>
              </a:ext>
            </a:extLst>
          </p:cNvPr>
          <p:cNvSpPr txBox="1"/>
          <p:nvPr/>
        </p:nvSpPr>
        <p:spPr>
          <a:xfrm>
            <a:off x="6327310" y="3398020"/>
            <a:ext cx="219547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X marks </a:t>
            </a:r>
            <a:r>
              <a:rPr lang="en-US" i="1" dirty="0"/>
              <a:t>P</a:t>
            </a: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ardus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p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arameter estimates</a:t>
            </a:r>
          </a:p>
        </p:txBody>
      </p:sp>
    </p:spTree>
    <p:extLst>
      <p:ext uri="{BB962C8B-B14F-4D97-AF65-F5344CB8AC3E}">
        <p14:creationId xmlns:p14="http://schemas.microsoft.com/office/powerpoint/2010/main" val="396525498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50" y="44605"/>
            <a:ext cx="8508242" cy="856801"/>
          </a:xfrm>
        </p:spPr>
        <p:txBody>
          <a:bodyPr/>
          <a:lstStyle/>
          <a:p>
            <a:r>
              <a:rPr lang="en-US" dirty="0"/>
              <a:t>modes of societies breaking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392550" y="2060476"/>
            <a:ext cx="3214981" cy="2246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polarization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ea"/>
              </a:rPr>
              <a:t>fragmentation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p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arallel societies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800" dirty="0">
              <a:latin typeface="+mj-e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819468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r>
              <a:rPr lang="en-US" sz="4000" dirty="0"/>
              <a:t>model 2: social balance / z-scores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29947-02C2-C240-A7DC-8B8F9379C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2" y="1835149"/>
            <a:ext cx="8303664" cy="185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6AE22-2A90-F24A-A9B3-D0C79142E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02" y="1987549"/>
            <a:ext cx="8303664" cy="185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8837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45"/>
            <a:ext cx="9311268" cy="835928"/>
          </a:xfrm>
        </p:spPr>
        <p:txBody>
          <a:bodyPr>
            <a:noAutofit/>
          </a:bodyPr>
          <a:lstStyle/>
          <a:p>
            <a:r>
              <a:rPr lang="en-US" sz="4000" dirty="0"/>
              <a:t>model 2: social balance  /  group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070E8-7C93-454D-AE18-0B5E2CD0187E}"/>
              </a:ext>
            </a:extLst>
          </p:cNvPr>
          <p:cNvSpPr txBox="1"/>
          <p:nvPr/>
        </p:nvSpPr>
        <p:spPr>
          <a:xfrm>
            <a:off x="6699208" y="1243142"/>
            <a:ext cx="145167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z-scores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7C503-AA9D-1243-8158-C331158DB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993973"/>
            <a:ext cx="8058150" cy="3386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1B397A-9A60-7744-87B3-7FD4E9BA2C8C}"/>
              </a:ext>
            </a:extLst>
          </p:cNvPr>
          <p:cNvSpPr txBox="1"/>
          <p:nvPr/>
        </p:nvSpPr>
        <p:spPr>
          <a:xfrm>
            <a:off x="300037" y="4657725"/>
            <a:ext cx="313964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a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nalytical results, PRL</a:t>
            </a:r>
          </a:p>
        </p:txBody>
      </p:sp>
    </p:spTree>
    <p:extLst>
      <p:ext uri="{BB962C8B-B14F-4D97-AF65-F5344CB8AC3E}">
        <p14:creationId xmlns:p14="http://schemas.microsoft.com/office/powerpoint/2010/main" val="368298054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50" y="115183"/>
            <a:ext cx="9311268" cy="835928"/>
          </a:xfrm>
        </p:spPr>
        <p:txBody>
          <a:bodyPr>
            <a:noAutofit/>
          </a:bodyPr>
          <a:lstStyle/>
          <a:p>
            <a:r>
              <a:rPr lang="en-US" sz="4000" dirty="0"/>
              <a:t>model 2: 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189350" y="1708348"/>
            <a:ext cx="9121918" cy="3108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social balance emerges from </a:t>
            </a:r>
            <a:r>
              <a:rPr lang="en-US" sz="2800" dirty="0" err="1">
                <a:latin typeface="+mj-ea"/>
              </a:rPr>
              <a:t>diadic</a:t>
            </a:r>
            <a:r>
              <a:rPr lang="en-US" sz="2800" dirty="0">
                <a:latin typeface="+mj-ea"/>
              </a:rPr>
              <a:t> interactions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qualitatively similar fragmentation transition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nature of phase transitions analytically computable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when on realistic topologies </a:t>
            </a:r>
            <a:r>
              <a:rPr lang="en-US" sz="2800" dirty="0">
                <a:latin typeface="+mj-ea"/>
                <a:sym typeface="Wingdings" pitchFamily="2" charset="2"/>
              </a:rPr>
              <a:t> </a:t>
            </a:r>
            <a:r>
              <a:rPr lang="en-US" sz="2800" dirty="0">
                <a:latin typeface="+mj-ea"/>
              </a:rPr>
              <a:t>good predictions of social balance levels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47817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073B42-0C98-AC48-A289-851E8058BC3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15552" y="2260754"/>
            <a:ext cx="7313986" cy="1182533"/>
          </a:xfrm>
        </p:spPr>
        <p:txBody>
          <a:bodyPr>
            <a:normAutofit fontScale="92500"/>
          </a:bodyPr>
          <a:lstStyle/>
          <a:p>
            <a:pPr marL="361" indent="0">
              <a:buNone/>
            </a:pPr>
            <a:r>
              <a:rPr lang="en-US" sz="6000" dirty="0"/>
              <a:t>which model is better?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992DB9-7951-3646-918A-A2959CDBD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69744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75" y="158045"/>
            <a:ext cx="9311268" cy="835928"/>
          </a:xfrm>
        </p:spPr>
        <p:txBody>
          <a:bodyPr>
            <a:noAutofit/>
          </a:bodyPr>
          <a:lstStyle/>
          <a:p>
            <a:r>
              <a:rPr lang="en-US" sz="4000" dirty="0">
                <a:sym typeface="Wingdings" pitchFamily="2" charset="2"/>
              </a:rPr>
              <a:t></a:t>
            </a:r>
            <a:r>
              <a:rPr lang="en-US" sz="4000" dirty="0"/>
              <a:t> social experiments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189350" y="993973"/>
            <a:ext cx="8954650" cy="483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>
                <a:latin typeface="+mj-ea"/>
              </a:rPr>
              <a:t>o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nline group experiments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latin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ea"/>
              </a:rPr>
              <a:t>longitudinal </a:t>
            </a:r>
            <a:r>
              <a:rPr lang="en-US" sz="2800" i="1" dirty="0">
                <a:latin typeface="+mj-ea"/>
              </a:rPr>
              <a:t>mechanical </a:t>
            </a:r>
            <a:r>
              <a:rPr lang="en-US" sz="2800" i="1" dirty="0" err="1">
                <a:latin typeface="+mj-ea"/>
              </a:rPr>
              <a:t>turk</a:t>
            </a:r>
            <a:r>
              <a:rPr lang="en-US" sz="2800" i="1" dirty="0">
                <a:latin typeface="+mj-ea"/>
              </a:rPr>
              <a:t> </a:t>
            </a:r>
            <a:r>
              <a:rPr lang="en-US" sz="2800" dirty="0">
                <a:latin typeface="+mj-ea"/>
              </a:rPr>
              <a:t>experiments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480 interacting individuals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asked for naming certain preferences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ea"/>
              </a:rPr>
              <a:t>individuals are given/not given triangle info in tasks (what their friends like/dislike)</a:t>
            </a:r>
          </a:p>
          <a:p>
            <a:endParaRPr lang="en-US" sz="2800" dirty="0">
              <a:latin typeface="+mj-e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latin typeface="+mj-e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057453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E541E-E6A5-354F-AC62-FB968E8176C7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793509" y="1229984"/>
            <a:ext cx="4015800" cy="2982961"/>
          </a:xfrm>
        </p:spPr>
        <p:txBody>
          <a:bodyPr/>
          <a:lstStyle/>
          <a:p>
            <a:pPr marL="361" indent="0">
              <a:buNone/>
            </a:pPr>
            <a:r>
              <a:rPr lang="en-US" dirty="0"/>
              <a:t>social balance emerges very quickly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28658-356A-D641-9A80-F805D1560F0F}"/>
              </a:ext>
            </a:extLst>
          </p:cNvPr>
          <p:cNvSpPr txBox="1"/>
          <p:nvPr/>
        </p:nvSpPr>
        <p:spPr>
          <a:xfrm>
            <a:off x="104200" y="126908"/>
            <a:ext cx="7359445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e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mpirical testing of “theories”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681C6-EF85-A04A-B8AB-068017E7A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104"/>
            <a:ext cx="4571200" cy="38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1385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E541E-E6A5-354F-AC62-FB968E8176C7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2564100" y="4039445"/>
            <a:ext cx="4015800" cy="2982961"/>
          </a:xfrm>
        </p:spPr>
        <p:txBody>
          <a:bodyPr/>
          <a:lstStyle/>
          <a:p>
            <a:pPr marL="361" indent="0">
              <a:buNone/>
            </a:pPr>
            <a:r>
              <a:rPr lang="en-US" dirty="0"/>
              <a:t>triangle counts typical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28658-356A-D641-9A80-F805D1560F0F}"/>
              </a:ext>
            </a:extLst>
          </p:cNvPr>
          <p:cNvSpPr txBox="1"/>
          <p:nvPr/>
        </p:nvSpPr>
        <p:spPr>
          <a:xfrm>
            <a:off x="104200" y="126908"/>
            <a:ext cx="7359445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e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mpirical testing of “theories”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EB63A3-6400-6045-AF9B-19E8E6A4A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7314"/>
            <a:ext cx="9144000" cy="282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3470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EEABE-0AF9-F54C-AA29-22C77A588D9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E541E-E6A5-354F-AC62-FB968E8176C7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28658-356A-D641-9A80-F805D1560F0F}"/>
              </a:ext>
            </a:extLst>
          </p:cNvPr>
          <p:cNvSpPr txBox="1"/>
          <p:nvPr/>
        </p:nvSpPr>
        <p:spPr>
          <a:xfrm>
            <a:off x="104200" y="126908"/>
            <a:ext cx="11040878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ym typeface="Wingdings" pitchFamily="2" charset="2"/>
              </a:rPr>
              <a:t> </a:t>
            </a:r>
            <a:r>
              <a:rPr lang="en-US" sz="4000" dirty="0" err="1"/>
              <a:t>diadic</a:t>
            </a:r>
            <a:r>
              <a:rPr lang="en-US" sz="4000" dirty="0"/>
              <a:t> model explains data better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1850E3-8EEF-2C46-A9EA-8F487B455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7090"/>
            <a:ext cx="9144000" cy="41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51346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94DB9-BE6F-6A4E-B45B-69607EB0D13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78199" y="978193"/>
            <a:ext cx="8965801" cy="416530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M. </a:t>
            </a:r>
            <a:r>
              <a:rPr lang="en-US" dirty="0" err="1"/>
              <a:t>Galesic</a:t>
            </a:r>
            <a:r>
              <a:rPr lang="en-US" dirty="0"/>
              <a:t>, H. Olsson, T. Minh Pham, J. </a:t>
            </a:r>
            <a:r>
              <a:rPr lang="en-US" dirty="0" err="1"/>
              <a:t>Sorger</a:t>
            </a:r>
            <a:r>
              <a:rPr lang="en-US" dirty="0"/>
              <a:t>, S. </a:t>
            </a:r>
            <a:r>
              <a:rPr lang="en-US" dirty="0" err="1"/>
              <a:t>Thurner</a:t>
            </a:r>
            <a:r>
              <a:rPr lang="en-US" dirty="0"/>
              <a:t>, </a:t>
            </a:r>
            <a:r>
              <a:rPr lang="en-US" i="1" dirty="0"/>
              <a:t>Experimental evidence shows that triadic social balance can be achieved through dyadic interactions</a:t>
            </a:r>
            <a:r>
              <a:rPr lang="en-US" dirty="0"/>
              <a:t>, in review </a:t>
            </a:r>
          </a:p>
          <a:p>
            <a:r>
              <a:rPr lang="en-US" dirty="0"/>
              <a:t>J. Korbel, S.D. Lindner, T. Minh Pham, S. </a:t>
            </a:r>
            <a:r>
              <a:rPr lang="en-US" dirty="0" err="1"/>
              <a:t>Thurner</a:t>
            </a:r>
            <a:r>
              <a:rPr lang="en-US" dirty="0"/>
              <a:t>, </a:t>
            </a:r>
            <a:r>
              <a:rPr lang="en-US" i="1" dirty="0"/>
              <a:t>Homophily-based social group formation in a spin glass self-assembly framework</a:t>
            </a:r>
            <a:r>
              <a:rPr lang="en-US" dirty="0"/>
              <a:t>, Physical Review Letters 139 (2023) 057401</a:t>
            </a:r>
          </a:p>
          <a:p>
            <a:r>
              <a:rPr lang="en-US" dirty="0"/>
              <a:t>T. Minh Pham, J. Korbel, R. </a:t>
            </a:r>
            <a:r>
              <a:rPr lang="en-US" dirty="0" err="1"/>
              <a:t>Hanel</a:t>
            </a:r>
            <a:r>
              <a:rPr lang="en-US" dirty="0"/>
              <a:t>, S. </a:t>
            </a:r>
            <a:r>
              <a:rPr lang="en-US" dirty="0" err="1"/>
              <a:t>Thurner</a:t>
            </a:r>
            <a:r>
              <a:rPr lang="en-US" dirty="0"/>
              <a:t>, </a:t>
            </a:r>
            <a:r>
              <a:rPr lang="en-US" i="1" dirty="0"/>
              <a:t>Empirical social triad statistics can be explained with dyadic homophylic interactions</a:t>
            </a:r>
            <a:r>
              <a:rPr lang="en-US" dirty="0"/>
              <a:t>,  Proceedings of the National Academy of Science USA  119 (2022) e2121103119</a:t>
            </a:r>
          </a:p>
          <a:p>
            <a:r>
              <a:rPr lang="en-US" dirty="0"/>
              <a:t>T. Minh Pham, A. Alexander, J. Korbel, R. </a:t>
            </a:r>
            <a:r>
              <a:rPr lang="en-US" dirty="0" err="1"/>
              <a:t>Hanel</a:t>
            </a:r>
            <a:r>
              <a:rPr lang="en-US" dirty="0"/>
              <a:t>, S. </a:t>
            </a:r>
            <a:r>
              <a:rPr lang="en-US" dirty="0" err="1"/>
              <a:t>Thurner</a:t>
            </a:r>
            <a:r>
              <a:rPr lang="en-US" dirty="0"/>
              <a:t>, </a:t>
            </a:r>
            <a:r>
              <a:rPr lang="en-US" i="1" dirty="0"/>
              <a:t>Balanced and fragmented phases in societies with homophily and social balance</a:t>
            </a:r>
            <a:r>
              <a:rPr lang="en-US" dirty="0"/>
              <a:t>, Scientific Reports 11 (2021) 17188</a:t>
            </a:r>
          </a:p>
          <a:p>
            <a:r>
              <a:rPr lang="en-US" dirty="0"/>
              <a:t>T. Minh Pham, I. Kondor, R. </a:t>
            </a:r>
            <a:r>
              <a:rPr lang="en-US" dirty="0" err="1"/>
              <a:t>Hanel</a:t>
            </a:r>
            <a:r>
              <a:rPr lang="en-US" dirty="0"/>
              <a:t>, S. </a:t>
            </a:r>
            <a:r>
              <a:rPr lang="en-US" dirty="0" err="1"/>
              <a:t>Thurner</a:t>
            </a:r>
            <a:r>
              <a:rPr lang="en-US" dirty="0"/>
              <a:t>, </a:t>
            </a:r>
            <a:r>
              <a:rPr lang="en-US" i="1" dirty="0"/>
              <a:t>The effect of social balance on social fragmentation</a:t>
            </a:r>
            <a:r>
              <a:rPr lang="en-US" dirty="0"/>
              <a:t>, Journal of the Royal Society Interface 17 (2020)  20200752</a:t>
            </a:r>
          </a:p>
          <a:p>
            <a:pPr marL="36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03A72E-B390-1F45-9D31-E0B8D13D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1842792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50" y="44605"/>
            <a:ext cx="8508242" cy="856801"/>
          </a:xfrm>
        </p:spPr>
        <p:txBody>
          <a:bodyPr/>
          <a:lstStyle/>
          <a:p>
            <a:r>
              <a:rPr lang="en-US" dirty="0"/>
              <a:t>2 principles of social interactions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189350" y="2212623"/>
            <a:ext cx="8653970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h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umans have tendency towards homophily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ea"/>
              </a:rPr>
              <a:t>humans 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have a  tendency towards “social balance”</a:t>
            </a:r>
          </a:p>
        </p:txBody>
      </p:sp>
    </p:spTree>
    <p:extLst>
      <p:ext uri="{BB962C8B-B14F-4D97-AF65-F5344CB8AC3E}">
        <p14:creationId xmlns:p14="http://schemas.microsoft.com/office/powerpoint/2010/main" val="207786706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50" y="44605"/>
            <a:ext cx="8508242" cy="856801"/>
          </a:xfrm>
        </p:spPr>
        <p:txBody>
          <a:bodyPr/>
          <a:lstStyle/>
          <a:p>
            <a:r>
              <a:rPr lang="en-US" dirty="0"/>
              <a:t>homophily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22082" y="1075199"/>
            <a:ext cx="9121918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>
                <a:latin typeface="+mj-ea"/>
              </a:rPr>
              <a:t>h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umans tend to have positive relations with similar others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latin typeface="+mj-e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>
                <a:latin typeface="+mj-ea"/>
              </a:rPr>
              <a:t>interaction type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 depends on states of (</a:t>
            </a:r>
            <a:r>
              <a:rPr lang="en-US" sz="2800" dirty="0">
                <a:latin typeface="+mj-ea"/>
              </a:rPr>
              <a:t>a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Arial"/>
              </a:rPr>
              <a:t>t least) 2 people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28FAA5-4B30-464D-ACD9-58081D79E4E1}"/>
              </a:ext>
            </a:extLst>
          </p:cNvPr>
          <p:cNvCxnSpPr>
            <a:cxnSpLocks/>
          </p:cNvCxnSpPr>
          <p:nvPr/>
        </p:nvCxnSpPr>
        <p:spPr>
          <a:xfrm flipV="1">
            <a:off x="1828938" y="3055434"/>
            <a:ext cx="0" cy="696056"/>
          </a:xfrm>
          <a:prstGeom prst="straightConnector1">
            <a:avLst/>
          </a:prstGeom>
          <a:noFill/>
          <a:ln w="66675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39F206-FEF0-0C45-AE7E-6F0BB35DBA5E}"/>
              </a:ext>
            </a:extLst>
          </p:cNvPr>
          <p:cNvCxnSpPr>
            <a:cxnSpLocks/>
          </p:cNvCxnSpPr>
          <p:nvPr/>
        </p:nvCxnSpPr>
        <p:spPr>
          <a:xfrm flipV="1">
            <a:off x="2873160" y="3055434"/>
            <a:ext cx="0" cy="735981"/>
          </a:xfrm>
          <a:prstGeom prst="straightConnector1">
            <a:avLst/>
          </a:prstGeom>
          <a:noFill/>
          <a:ln w="66675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B8BEF4-0944-904D-9400-D16290AA4EA5}"/>
              </a:ext>
            </a:extLst>
          </p:cNvPr>
          <p:cNvCxnSpPr>
            <a:cxnSpLocks/>
          </p:cNvCxnSpPr>
          <p:nvPr/>
        </p:nvCxnSpPr>
        <p:spPr>
          <a:xfrm>
            <a:off x="5740538" y="3055434"/>
            <a:ext cx="0" cy="735981"/>
          </a:xfrm>
          <a:prstGeom prst="straightConnector1">
            <a:avLst/>
          </a:prstGeom>
          <a:noFill/>
          <a:ln w="66675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B56B80-4471-2A42-B1F4-94F690B9258F}"/>
              </a:ext>
            </a:extLst>
          </p:cNvPr>
          <p:cNvCxnSpPr>
            <a:cxnSpLocks/>
          </p:cNvCxnSpPr>
          <p:nvPr/>
        </p:nvCxnSpPr>
        <p:spPr>
          <a:xfrm flipV="1">
            <a:off x="6875071" y="3055434"/>
            <a:ext cx="0" cy="735981"/>
          </a:xfrm>
          <a:prstGeom prst="straightConnector1">
            <a:avLst/>
          </a:prstGeom>
          <a:noFill/>
          <a:ln w="66675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EF698A-05D6-394F-BE9D-32D9A0BFA29C}"/>
              </a:ext>
            </a:extLst>
          </p:cNvPr>
          <p:cNvCxnSpPr>
            <a:cxnSpLocks/>
          </p:cNvCxnSpPr>
          <p:nvPr/>
        </p:nvCxnSpPr>
        <p:spPr>
          <a:xfrm>
            <a:off x="2009422" y="3465689"/>
            <a:ext cx="688622" cy="0"/>
          </a:xfrm>
          <a:prstGeom prst="line">
            <a:avLst/>
          </a:prstGeom>
          <a:noFill/>
          <a:ln w="53975" cap="flat">
            <a:solidFill>
              <a:srgbClr val="00B0F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F4435F-F5EE-BD4E-AE98-350543CA119F}"/>
              </a:ext>
            </a:extLst>
          </p:cNvPr>
          <p:cNvCxnSpPr>
            <a:cxnSpLocks/>
          </p:cNvCxnSpPr>
          <p:nvPr/>
        </p:nvCxnSpPr>
        <p:spPr>
          <a:xfrm>
            <a:off x="5977466" y="3426178"/>
            <a:ext cx="688622" cy="0"/>
          </a:xfrm>
          <a:prstGeom prst="line">
            <a:avLst/>
          </a:prstGeom>
          <a:noFill/>
          <a:ln w="53975" cap="flat">
            <a:solidFill>
              <a:srgbClr val="FF000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0C7B6B-DF38-C34B-9378-22CA87B02205}"/>
              </a:ext>
            </a:extLst>
          </p:cNvPr>
          <p:cNvSpPr txBox="1"/>
          <p:nvPr/>
        </p:nvSpPr>
        <p:spPr>
          <a:xfrm>
            <a:off x="1851377" y="4188178"/>
            <a:ext cx="10284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attractive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E813E9-7DD8-CE4B-96E1-24558C47C4F5}"/>
              </a:ext>
            </a:extLst>
          </p:cNvPr>
          <p:cNvSpPr txBox="1"/>
          <p:nvPr/>
        </p:nvSpPr>
        <p:spPr>
          <a:xfrm>
            <a:off x="5813946" y="4188178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repuls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ive</a:t>
            </a:r>
          </a:p>
        </p:txBody>
      </p:sp>
    </p:spTree>
    <p:extLst>
      <p:ext uri="{BB962C8B-B14F-4D97-AF65-F5344CB8AC3E}">
        <p14:creationId xmlns:p14="http://schemas.microsoft.com/office/powerpoint/2010/main" val="59217863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50" y="44605"/>
            <a:ext cx="8508242" cy="856801"/>
          </a:xfrm>
        </p:spPr>
        <p:txBody>
          <a:bodyPr/>
          <a:lstStyle/>
          <a:p>
            <a:r>
              <a:rPr lang="en-US" dirty="0"/>
              <a:t>homophily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189350" y="2294890"/>
            <a:ext cx="912191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>
                <a:latin typeface="+mj-ea"/>
              </a:rPr>
              <a:t>can be modeled with </a:t>
            </a:r>
            <a:r>
              <a:rPr lang="en-US" sz="2800" dirty="0" err="1">
                <a:latin typeface="+mj-ea"/>
              </a:rPr>
              <a:t>Ising</a:t>
            </a:r>
            <a:r>
              <a:rPr lang="en-US" sz="2800" dirty="0">
                <a:latin typeface="+mj-ea"/>
              </a:rPr>
              <a:t>-type pair interactions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52549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63C6F-BE99-4E45-9296-41063CBA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50" y="44605"/>
            <a:ext cx="8508242" cy="85680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j-ea"/>
              </a:rPr>
              <a:t>interaction can be more complicated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282CD-0FA1-5940-B622-7FBAD0F91F49}"/>
              </a:ext>
            </a:extLst>
          </p:cNvPr>
          <p:cNvSpPr txBox="1"/>
          <p:nvPr/>
        </p:nvSpPr>
        <p:spPr>
          <a:xfrm>
            <a:off x="63733" y="858295"/>
            <a:ext cx="9877523" cy="35394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+mj-ea"/>
              </a:rPr>
              <a:t>state = vector </a:t>
            </a:r>
            <a:r>
              <a:rPr lang="en-US" sz="2800" dirty="0">
                <a:latin typeface="+mj-ea"/>
                <a:sym typeface="Wingdings" pitchFamily="2" charset="2"/>
              </a:rPr>
              <a:t></a:t>
            </a:r>
            <a:r>
              <a:rPr lang="en-US" sz="2800" dirty="0">
                <a:latin typeface="+mj-ea"/>
              </a:rPr>
              <a:t> interaction-link is function of matrix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800" dirty="0">
              <a:latin typeface="+mj-ea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800" dirty="0">
              <a:latin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ea"/>
              </a:rPr>
              <a:t>state = matrix </a:t>
            </a:r>
            <a:r>
              <a:rPr lang="en-US" sz="2800" dirty="0">
                <a:latin typeface="+mj-ea"/>
                <a:sym typeface="Wingdings" pitchFamily="2" charset="2"/>
              </a:rPr>
              <a:t></a:t>
            </a:r>
            <a:r>
              <a:rPr lang="en-US" sz="2800" dirty="0">
                <a:latin typeface="+mj-ea"/>
              </a:rPr>
              <a:t> interaction-link is function of tensor 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800" dirty="0">
              <a:latin typeface="+mj-ea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800" dirty="0">
              <a:latin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ea"/>
              </a:rPr>
              <a:t>&gt;2 interactors </a:t>
            </a:r>
            <a:r>
              <a:rPr lang="en-US" sz="2800" dirty="0">
                <a:latin typeface="+mj-ea"/>
                <a:sym typeface="Wingdings" pitchFamily="2" charset="2"/>
              </a:rPr>
              <a:t></a:t>
            </a:r>
            <a:r>
              <a:rPr lang="en-US" sz="2800" dirty="0">
                <a:latin typeface="+mj-ea"/>
              </a:rPr>
              <a:t> </a:t>
            </a:r>
            <a:r>
              <a:rPr lang="en-US" sz="2800" dirty="0" err="1">
                <a:latin typeface="+mj-ea"/>
              </a:rPr>
              <a:t>fct</a:t>
            </a:r>
            <a:r>
              <a:rPr lang="en-US" sz="2800" dirty="0">
                <a:latin typeface="+mj-ea"/>
              </a:rPr>
              <a:t> of tensor + higher order interaction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Arial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BFD200E-B2BE-2048-AFBE-C69FD370486A}"/>
              </a:ext>
            </a:extLst>
          </p:cNvPr>
          <p:cNvGrpSpPr/>
          <p:nvPr/>
        </p:nvGrpSpPr>
        <p:grpSpPr>
          <a:xfrm>
            <a:off x="3316038" y="1419915"/>
            <a:ext cx="1467557" cy="676584"/>
            <a:chOff x="1264356" y="1499476"/>
            <a:chExt cx="2111023" cy="73598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628FAA5-4B30-464D-ACD9-58081D79E4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4356" y="1870220"/>
              <a:ext cx="643605" cy="325312"/>
            </a:xfrm>
            <a:prstGeom prst="straightConnector1">
              <a:avLst/>
            </a:prstGeom>
            <a:noFill/>
            <a:ln w="66675" cap="flat">
              <a:solidFill>
                <a:schemeClr val="tx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939F206-FEF0-0C45-AE7E-6F0BB35DBA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2183" y="1499476"/>
              <a:ext cx="423196" cy="735982"/>
            </a:xfrm>
            <a:prstGeom prst="straightConnector1">
              <a:avLst/>
            </a:prstGeom>
            <a:noFill/>
            <a:ln w="66675" cap="flat">
              <a:solidFill>
                <a:schemeClr val="tx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0EF698A-05D6-394F-BE9D-32D9A0BFA29C}"/>
                </a:ext>
              </a:extLst>
            </p:cNvPr>
            <p:cNvCxnSpPr>
              <a:cxnSpLocks/>
            </p:cNvCxnSpPr>
            <p:nvPr/>
          </p:nvCxnSpPr>
          <p:spPr>
            <a:xfrm>
              <a:off x="1907961" y="1909731"/>
              <a:ext cx="869106" cy="0"/>
            </a:xfrm>
            <a:prstGeom prst="line">
              <a:avLst/>
            </a:prstGeom>
            <a:noFill/>
            <a:ln w="53975" cap="flat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786BCA7-05D6-6C44-8758-792A4879B03B}"/>
              </a:ext>
            </a:extLst>
          </p:cNvPr>
          <p:cNvGrpSpPr/>
          <p:nvPr/>
        </p:nvGrpSpPr>
        <p:grpSpPr>
          <a:xfrm>
            <a:off x="2819326" y="2692715"/>
            <a:ext cx="2740451" cy="858846"/>
            <a:chOff x="2412789" y="2720128"/>
            <a:chExt cx="3643700" cy="1130871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53B3013-9741-4549-B788-CBC2CD6DF5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2789" y="3219356"/>
              <a:ext cx="643605" cy="325312"/>
            </a:xfrm>
            <a:prstGeom prst="straightConnector1">
              <a:avLst/>
            </a:prstGeom>
            <a:noFill/>
            <a:ln w="66675" cap="flat">
              <a:solidFill>
                <a:schemeClr val="tx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4F61753-94BD-7C43-B64E-AD910FF107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45615" y="3064527"/>
              <a:ext cx="203441" cy="480141"/>
            </a:xfrm>
            <a:prstGeom prst="straightConnector1">
              <a:avLst/>
            </a:prstGeom>
            <a:noFill/>
            <a:ln w="66675" cap="flat">
              <a:solidFill>
                <a:schemeClr val="tx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3A0D8FE-D8BD-1447-B868-14FBB2D36215}"/>
                </a:ext>
              </a:extLst>
            </p:cNvPr>
            <p:cNvCxnSpPr>
              <a:cxnSpLocks/>
            </p:cNvCxnSpPr>
            <p:nvPr/>
          </p:nvCxnSpPr>
          <p:spPr>
            <a:xfrm>
              <a:off x="3615264" y="3434651"/>
              <a:ext cx="869106" cy="0"/>
            </a:xfrm>
            <a:prstGeom prst="line">
              <a:avLst/>
            </a:prstGeom>
            <a:noFill/>
            <a:ln w="53975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A1201A-0426-484B-B5BD-49D118221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6394" y="2885928"/>
              <a:ext cx="175117" cy="648484"/>
            </a:xfrm>
            <a:prstGeom prst="straightConnector1">
              <a:avLst/>
            </a:prstGeom>
            <a:noFill/>
            <a:ln w="66675" cap="flat">
              <a:solidFill>
                <a:schemeClr val="tx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45AF75-9322-6C4A-B1BD-FCF3FD10CD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5522" y="2971180"/>
              <a:ext cx="382479" cy="518079"/>
            </a:xfrm>
            <a:prstGeom prst="straightConnector1">
              <a:avLst/>
            </a:prstGeom>
            <a:noFill/>
            <a:ln w="66675" cap="flat">
              <a:solidFill>
                <a:schemeClr val="tx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95F3A4A-3839-D04D-811B-D1529ABE9D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4592" y="3502042"/>
              <a:ext cx="346904" cy="348957"/>
            </a:xfrm>
            <a:prstGeom prst="straightConnector1">
              <a:avLst/>
            </a:prstGeom>
            <a:noFill/>
            <a:ln w="66675" cap="flat">
              <a:solidFill>
                <a:schemeClr val="tx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3CFAF42-B5EF-6443-A4A4-54BC497DD97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697" y="3568303"/>
              <a:ext cx="1015792" cy="271751"/>
            </a:xfrm>
            <a:prstGeom prst="straightConnector1">
              <a:avLst/>
            </a:prstGeom>
            <a:noFill/>
            <a:ln w="66675" cap="flat">
              <a:solidFill>
                <a:schemeClr val="tx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E6D0560-D762-274F-A419-111AA42D3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0697" y="2720128"/>
              <a:ext cx="552892" cy="848175"/>
            </a:xfrm>
            <a:prstGeom prst="straightConnector1">
              <a:avLst/>
            </a:prstGeom>
            <a:noFill/>
            <a:ln w="66675" cap="flat">
              <a:solidFill>
                <a:schemeClr val="tx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A9F7D82-1DC4-1B4F-ABDA-6F16312E4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99" y="3444357"/>
              <a:ext cx="473944" cy="123946"/>
            </a:xfrm>
            <a:prstGeom prst="straightConnector1">
              <a:avLst/>
            </a:prstGeom>
            <a:noFill/>
            <a:ln w="66675" cap="flat">
              <a:solidFill>
                <a:schemeClr val="tx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BEB48DE-5846-894F-8996-B750DB5CC575}"/>
              </a:ext>
            </a:extLst>
          </p:cNvPr>
          <p:cNvCxnSpPr>
            <a:cxnSpLocks/>
          </p:cNvCxnSpPr>
          <p:nvPr/>
        </p:nvCxnSpPr>
        <p:spPr>
          <a:xfrm flipH="1" flipV="1">
            <a:off x="3007149" y="4609386"/>
            <a:ext cx="484060" cy="247060"/>
          </a:xfrm>
          <a:prstGeom prst="straightConnector1">
            <a:avLst/>
          </a:prstGeom>
          <a:noFill/>
          <a:ln w="66675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07F43E-C9C8-D042-BFF6-6A97D6A170D5}"/>
              </a:ext>
            </a:extLst>
          </p:cNvPr>
          <p:cNvCxnSpPr>
            <a:cxnSpLocks/>
          </p:cNvCxnSpPr>
          <p:nvPr/>
        </p:nvCxnSpPr>
        <p:spPr>
          <a:xfrm>
            <a:off x="3841342" y="4884139"/>
            <a:ext cx="830307" cy="0"/>
          </a:xfrm>
          <a:prstGeom prst="line">
            <a:avLst/>
          </a:prstGeom>
          <a:noFill/>
          <a:ln w="53975" cap="flat">
            <a:solidFill>
              <a:srgbClr val="FFC00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4716333-999A-5447-8DB7-81C8F5CDBA92}"/>
              </a:ext>
            </a:extLst>
          </p:cNvPr>
          <p:cNvCxnSpPr>
            <a:cxnSpLocks/>
          </p:cNvCxnSpPr>
          <p:nvPr/>
        </p:nvCxnSpPr>
        <p:spPr>
          <a:xfrm flipV="1">
            <a:off x="3491209" y="4356163"/>
            <a:ext cx="131707" cy="492495"/>
          </a:xfrm>
          <a:prstGeom prst="straightConnector1">
            <a:avLst/>
          </a:prstGeom>
          <a:noFill/>
          <a:ln w="66675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3627ED-2D52-6B4A-AB15-281D79144D43}"/>
              </a:ext>
            </a:extLst>
          </p:cNvPr>
          <p:cNvCxnSpPr>
            <a:cxnSpLocks/>
          </p:cNvCxnSpPr>
          <p:nvPr/>
        </p:nvCxnSpPr>
        <p:spPr>
          <a:xfrm flipH="1">
            <a:off x="3249179" y="4824074"/>
            <a:ext cx="260909" cy="265017"/>
          </a:xfrm>
          <a:prstGeom prst="straightConnector1">
            <a:avLst/>
          </a:prstGeom>
          <a:noFill/>
          <a:ln w="66675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24CD1F7-9ABE-0C47-B3E9-2575A4043829}"/>
              </a:ext>
            </a:extLst>
          </p:cNvPr>
          <p:cNvCxnSpPr>
            <a:cxnSpLocks/>
          </p:cNvCxnSpPr>
          <p:nvPr/>
        </p:nvCxnSpPr>
        <p:spPr>
          <a:xfrm>
            <a:off x="4970331" y="4856446"/>
            <a:ext cx="763984" cy="206383"/>
          </a:xfrm>
          <a:prstGeom prst="straightConnector1">
            <a:avLst/>
          </a:prstGeom>
          <a:noFill/>
          <a:ln w="66675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E9ECB7E-A626-6A48-9CF6-6B41F1FF0095}"/>
              </a:ext>
            </a:extLst>
          </p:cNvPr>
          <p:cNvCxnSpPr>
            <a:cxnSpLocks/>
          </p:cNvCxnSpPr>
          <p:nvPr/>
        </p:nvCxnSpPr>
        <p:spPr>
          <a:xfrm flipV="1">
            <a:off x="4983616" y="4202181"/>
            <a:ext cx="1801006" cy="672216"/>
          </a:xfrm>
          <a:prstGeom prst="straightConnector1">
            <a:avLst/>
          </a:prstGeom>
          <a:noFill/>
          <a:ln w="66675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D63F98B-B42C-8247-8784-9A17E688DA29}"/>
              </a:ext>
            </a:extLst>
          </p:cNvPr>
          <p:cNvCxnSpPr>
            <a:cxnSpLocks/>
          </p:cNvCxnSpPr>
          <p:nvPr/>
        </p:nvCxnSpPr>
        <p:spPr>
          <a:xfrm flipV="1">
            <a:off x="5002495" y="4457078"/>
            <a:ext cx="2023518" cy="417319"/>
          </a:xfrm>
          <a:prstGeom prst="straightConnector1">
            <a:avLst/>
          </a:prstGeom>
          <a:noFill/>
          <a:ln w="66675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730C963-11DE-0649-BF6D-2F0021E49FE0}"/>
              </a:ext>
            </a:extLst>
          </p:cNvPr>
          <p:cNvCxnSpPr>
            <a:cxnSpLocks/>
          </p:cNvCxnSpPr>
          <p:nvPr/>
        </p:nvCxnSpPr>
        <p:spPr>
          <a:xfrm flipH="1" flipV="1">
            <a:off x="4132840" y="4088844"/>
            <a:ext cx="153009" cy="364646"/>
          </a:xfrm>
          <a:prstGeom prst="straightConnector1">
            <a:avLst/>
          </a:prstGeom>
          <a:noFill/>
          <a:ln w="66675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3168791-0157-D544-9128-8FB1444AE96E}"/>
              </a:ext>
            </a:extLst>
          </p:cNvPr>
          <p:cNvCxnSpPr>
            <a:cxnSpLocks/>
          </p:cNvCxnSpPr>
          <p:nvPr/>
        </p:nvCxnSpPr>
        <p:spPr>
          <a:xfrm flipV="1">
            <a:off x="4279562" y="3827288"/>
            <a:ext cx="415834" cy="644151"/>
          </a:xfrm>
          <a:prstGeom prst="straightConnector1">
            <a:avLst/>
          </a:prstGeom>
          <a:noFill/>
          <a:ln w="66675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187FA8-CA31-E649-BD26-8E93BDF48B08}"/>
              </a:ext>
            </a:extLst>
          </p:cNvPr>
          <p:cNvCxnSpPr>
            <a:cxnSpLocks/>
          </p:cNvCxnSpPr>
          <p:nvPr/>
        </p:nvCxnSpPr>
        <p:spPr>
          <a:xfrm flipH="1" flipV="1">
            <a:off x="3818764" y="4078200"/>
            <a:ext cx="479677" cy="393240"/>
          </a:xfrm>
          <a:prstGeom prst="straightConnector1">
            <a:avLst/>
          </a:prstGeom>
          <a:noFill/>
          <a:ln w="66675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F376878-4D6C-0942-9FB4-7087CDFDE0A0}"/>
              </a:ext>
            </a:extLst>
          </p:cNvPr>
          <p:cNvCxnSpPr>
            <a:cxnSpLocks/>
          </p:cNvCxnSpPr>
          <p:nvPr/>
        </p:nvCxnSpPr>
        <p:spPr>
          <a:xfrm flipV="1">
            <a:off x="3678648" y="4505067"/>
            <a:ext cx="438933" cy="277949"/>
          </a:xfrm>
          <a:prstGeom prst="line">
            <a:avLst/>
          </a:prstGeom>
          <a:noFill/>
          <a:ln w="53975" cap="flat">
            <a:solidFill>
              <a:srgbClr val="0070C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2547369-CDCB-4544-B54A-DD59B3EC3D64}"/>
              </a:ext>
            </a:extLst>
          </p:cNvPr>
          <p:cNvCxnSpPr>
            <a:cxnSpLocks/>
          </p:cNvCxnSpPr>
          <p:nvPr/>
        </p:nvCxnSpPr>
        <p:spPr>
          <a:xfrm>
            <a:off x="4478105" y="4516595"/>
            <a:ext cx="351351" cy="223192"/>
          </a:xfrm>
          <a:prstGeom prst="line">
            <a:avLst/>
          </a:prstGeom>
          <a:noFill/>
          <a:ln w="53975" cap="flat">
            <a:solidFill>
              <a:srgbClr val="C0000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260970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27862</TotalTime>
  <Words>1097</Words>
  <Application>Microsoft Macintosh PowerPoint</Application>
  <PresentationFormat>On-screen Show (16:9)</PresentationFormat>
  <Paragraphs>206</Paragraphs>
  <Slides>58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Cambria Math</vt:lpstr>
      <vt:lpstr>Wingdings</vt:lpstr>
      <vt:lpstr>Office Theme</vt:lpstr>
      <vt:lpstr>PowerPoint Presentation</vt:lpstr>
      <vt:lpstr>team</vt:lpstr>
      <vt:lpstr>social coherence</vt:lpstr>
      <vt:lpstr>can societies break?</vt:lpstr>
      <vt:lpstr>modes of societies breaking </vt:lpstr>
      <vt:lpstr>2 principles of social interactions</vt:lpstr>
      <vt:lpstr>homophily</vt:lpstr>
      <vt:lpstr>homophily</vt:lpstr>
      <vt:lpstr>interaction can be more complicated</vt:lpstr>
      <vt:lpstr>representation of individuals and their interactions</vt:lpstr>
      <vt:lpstr>networks or hypergraphs?</vt:lpstr>
      <vt:lpstr>topology of human interaction “networks”?</vt:lpstr>
      <vt:lpstr>PowerPoint Presentation</vt:lpstr>
      <vt:lpstr>Pardus Game</vt:lpstr>
      <vt:lpstr>Pardus Game</vt:lpstr>
      <vt:lpstr>Pardus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NW topology: random and scale-free aspects </vt:lpstr>
      <vt:lpstr>social balance</vt:lpstr>
      <vt:lpstr>PowerPoint Presentation</vt:lpstr>
      <vt:lpstr>minimal requirements to a model of social cohesion</vt:lpstr>
      <vt:lpstr>simplifications</vt:lpstr>
      <vt:lpstr>PowerPoint Presentation</vt:lpstr>
      <vt:lpstr>model 1: assumptions</vt:lpstr>
      <vt:lpstr>model 1: triadic social balance  </vt:lpstr>
      <vt:lpstr>model 1</vt:lpstr>
      <vt:lpstr>PowerPoint Presentation</vt:lpstr>
      <vt:lpstr>PowerPoint Presentation</vt:lpstr>
      <vt:lpstr>model 1: triadic social balance  </vt:lpstr>
      <vt:lpstr>model 1: transition changes nature for high k  </vt:lpstr>
      <vt:lpstr>model 1: social fragmentation </vt:lpstr>
      <vt:lpstr>model 1: triadic social balance  </vt:lpstr>
      <vt:lpstr>model 1: conclusion</vt:lpstr>
      <vt:lpstr>PowerPoint Presentation</vt:lpstr>
      <vt:lpstr>model 1: assumptions</vt:lpstr>
      <vt:lpstr>model 2: emergent social balance  </vt:lpstr>
      <vt:lpstr>model 2: emergent social balance </vt:lpstr>
      <vt:lpstr>model 2: social balance  /  phase diagram  </vt:lpstr>
      <vt:lpstr>model 2: social balance  /  phase diagram  </vt:lpstr>
      <vt:lpstr>model 2: social balance  /  phase diagram  </vt:lpstr>
      <vt:lpstr>model 2: social balance  /  phase diagram  </vt:lpstr>
      <vt:lpstr>model 2: social balance  /  group size distribution</vt:lpstr>
      <vt:lpstr>model 2: social balance  /  Pardus game topology</vt:lpstr>
      <vt:lpstr>model 2: social balance  /  Pardus game topology</vt:lpstr>
      <vt:lpstr>model 2: social balance  /  Pardus game topology</vt:lpstr>
      <vt:lpstr>model 2: social balance / z-scores</vt:lpstr>
      <vt:lpstr>model 2: social balance  /  group size</vt:lpstr>
      <vt:lpstr>model 2: conclusion</vt:lpstr>
      <vt:lpstr>PowerPoint Presentation</vt:lpstr>
      <vt:lpstr> social experiments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404</cp:revision>
  <cp:lastPrinted>2023-03-29T14:58:37Z</cp:lastPrinted>
  <dcterms:modified xsi:type="dcterms:W3CDTF">2024-05-15T11:58:22Z</dcterms:modified>
</cp:coreProperties>
</file>